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sldIdLst>
    <p:sldId id="257" r:id="rId5"/>
    <p:sldId id="258" r:id="rId6"/>
    <p:sldId id="279" r:id="rId7"/>
    <p:sldId id="310" r:id="rId8"/>
    <p:sldId id="317" r:id="rId9"/>
    <p:sldId id="318" r:id="rId10"/>
    <p:sldId id="288" r:id="rId11"/>
    <p:sldId id="332" r:id="rId12"/>
    <p:sldId id="331" r:id="rId13"/>
    <p:sldId id="334" r:id="rId14"/>
    <p:sldId id="319" r:id="rId15"/>
    <p:sldId id="337" r:id="rId16"/>
    <p:sldId id="320" r:id="rId17"/>
    <p:sldId id="338" r:id="rId18"/>
    <p:sldId id="322" r:id="rId19"/>
    <p:sldId id="339" r:id="rId20"/>
    <p:sldId id="354" r:id="rId21"/>
    <p:sldId id="355" r:id="rId22"/>
    <p:sldId id="323" r:id="rId23"/>
    <p:sldId id="342" r:id="rId24"/>
    <p:sldId id="343" r:id="rId25"/>
    <p:sldId id="341" r:id="rId26"/>
    <p:sldId id="344" r:id="rId27"/>
    <p:sldId id="324" r:id="rId28"/>
    <p:sldId id="345" r:id="rId29"/>
    <p:sldId id="346" r:id="rId30"/>
    <p:sldId id="325" r:id="rId31"/>
    <p:sldId id="326" r:id="rId32"/>
    <p:sldId id="347" r:id="rId33"/>
    <p:sldId id="327" r:id="rId34"/>
    <p:sldId id="348" r:id="rId35"/>
    <p:sldId id="328" r:id="rId36"/>
    <p:sldId id="349" r:id="rId37"/>
    <p:sldId id="350" r:id="rId38"/>
    <p:sldId id="329" r:id="rId39"/>
    <p:sldId id="351" r:id="rId40"/>
    <p:sldId id="330" r:id="rId41"/>
    <p:sldId id="352" r:id="rId42"/>
    <p:sldId id="315" r:id="rId43"/>
    <p:sldId id="353" r:id="rId44"/>
    <p:sldId id="273" r:id="rId4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7536-E1E8-4CDC-9631-89E6FAC11203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B1FC-C26C-49EB-9281-E4AE247FE6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39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44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9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BC2-ADB3-42C8-8CD5-E238B6B18478}" type="datetimeFigureOut">
              <a:rPr lang="nl-NL" smtClean="0">
                <a:solidFill>
                  <a:srgbClr val="3E3D2D"/>
                </a:solidFill>
              </a:rPr>
              <a:pPr/>
              <a:t>29-10-2020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1AA34-A7C9-4D05-90BF-E0C39557972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7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1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0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m9PeKDGKLE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2iIPWCR7KY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spel.nl/spel/operate-now-maagoperatie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nl/search?q=darmoperatie&amp;source=lnms&amp;tbm=vid&amp;sa=X&amp;ved=0ahUKEwin4f7H1M3YAhUBoBQKHTIlDRwQ_AUICygC&amp;biw=1518&amp;bih=687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-EEew00UjhU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gezondheidsnet.nl/verslavingen/levercirrose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youtube.com/watch?v=ivingmFSCIM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735IOytX2Sk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16688"/>
          </a:xfrm>
        </p:spPr>
        <p:txBody>
          <a:bodyPr vert="horz" lIns="0" rIns="18288" anchor="t">
            <a:normAutofit/>
          </a:bodyPr>
          <a:lstStyle/>
          <a:p>
            <a:pPr algn="l"/>
            <a:r>
              <a:rPr lang="nl-NL" dirty="0"/>
              <a:t>Pathologie Spijsverteringsstelsel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Zie wiki: GZK-PATH2 Les 2 en Les 3</a:t>
            </a:r>
          </a:p>
          <a:p>
            <a:endParaRPr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F7892B7-6F21-4004-BC33-7B9BE08DA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266825"/>
            <a:ext cx="78516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GZK2 Les 6 Aandoeningen aan het spijsverteringsstelsel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82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D4602AA-4285-467D-B4AD-7D1A13DD4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Slokdarmkanker</a:t>
            </a:r>
            <a:r>
              <a:rPr lang="nl-NL" dirty="0"/>
              <a:t> (</a:t>
            </a:r>
            <a:r>
              <a:rPr lang="nl-NL" dirty="0" err="1"/>
              <a:t>oesofaguscarcinoom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Het gevoel dat voedsel niet goed zakt of blijft steken in de slokdarm</a:t>
            </a:r>
          </a:p>
          <a:p>
            <a:r>
              <a:rPr lang="nl-NL" dirty="0"/>
              <a:t>Verminderde eetlust</a:t>
            </a:r>
          </a:p>
          <a:p>
            <a:r>
              <a:rPr lang="nl-NL" dirty="0"/>
              <a:t>Gewichtsverlies</a:t>
            </a:r>
          </a:p>
          <a:p>
            <a:r>
              <a:rPr lang="nl-NL" dirty="0"/>
              <a:t>Pijnlijk of vol gevoel in de buurt van het borstbeen</a:t>
            </a:r>
          </a:p>
          <a:p>
            <a:r>
              <a:rPr lang="nl-NL" dirty="0"/>
              <a:t>Langdurige hikklachten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Filmpje slokdarmoperatie</a:t>
            </a:r>
          </a:p>
          <a:p>
            <a:pPr marL="0" indent="0">
              <a:buNone/>
            </a:pPr>
            <a:r>
              <a:rPr lang="nl-NL" sz="1700" dirty="0">
                <a:hlinkClick r:id="rId2"/>
              </a:rPr>
              <a:t>https://www.youtube.com/watch?v=Xm9PeKDGKLE</a:t>
            </a:r>
            <a:r>
              <a:rPr lang="nl-NL" sz="1700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EFCB56-DA61-4A8D-B3D3-4ABCFF50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slokdarm</a:t>
            </a:r>
          </a:p>
        </p:txBody>
      </p:sp>
    </p:spTree>
    <p:extLst>
      <p:ext uri="{BB962C8B-B14F-4D97-AF65-F5344CB8AC3E}">
        <p14:creationId xmlns:p14="http://schemas.microsoft.com/office/powerpoint/2010/main" val="194591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502465"/>
            <a:ext cx="8229600" cy="52500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Acute gastritis</a:t>
            </a:r>
            <a:r>
              <a:rPr lang="nl-NL" dirty="0"/>
              <a:t> (acute maagslijmvlies ontsteking)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Alcoholgebruik</a:t>
            </a:r>
          </a:p>
          <a:p>
            <a:r>
              <a:rPr lang="nl-NL" dirty="0"/>
              <a:t>Gallige reflux (terugstromen gal uit de dunne darm)</a:t>
            </a:r>
          </a:p>
          <a:p>
            <a:r>
              <a:rPr lang="nl-NL" dirty="0"/>
              <a:t>Langdurig gebruik van ontstekingsremmende pijnstillers en aspirine (</a:t>
            </a:r>
            <a:r>
              <a:rPr lang="nl-NL" dirty="0" err="1"/>
              <a:t>NSAID’s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Pijn in de maagstreek</a:t>
            </a:r>
          </a:p>
          <a:p>
            <a:r>
              <a:rPr lang="nl-NL" dirty="0"/>
              <a:t>Misselijkheid</a:t>
            </a:r>
          </a:p>
          <a:p>
            <a:r>
              <a:rPr lang="nl-NL" dirty="0"/>
              <a:t>Opgeblazen gevoel</a:t>
            </a:r>
          </a:p>
          <a:p>
            <a:r>
              <a:rPr lang="nl-NL" dirty="0"/>
              <a:t>Soms (bloed)braken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r>
              <a:rPr lang="nl-NL" dirty="0"/>
              <a:t>In overleg met arts, stoppen met alcoholgebruik, </a:t>
            </a:r>
            <a:r>
              <a:rPr lang="nl-NL" dirty="0" err="1"/>
              <a:t>NSAID’s</a:t>
            </a:r>
            <a:endParaRPr lang="nl-NL" dirty="0"/>
          </a:p>
          <a:p>
            <a:r>
              <a:rPr lang="nl-NL" dirty="0" err="1"/>
              <a:t>Maagzuurremmende</a:t>
            </a:r>
            <a:r>
              <a:rPr lang="nl-NL" dirty="0"/>
              <a:t> medicijnen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maag</a:t>
            </a:r>
          </a:p>
        </p:txBody>
      </p:sp>
    </p:spTree>
    <p:extLst>
      <p:ext uri="{BB962C8B-B14F-4D97-AF65-F5344CB8AC3E}">
        <p14:creationId xmlns:p14="http://schemas.microsoft.com/office/powerpoint/2010/main" val="23047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502465"/>
            <a:ext cx="8229600" cy="53555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Chronische gastritis</a:t>
            </a:r>
            <a:r>
              <a:rPr lang="nl-NL" dirty="0"/>
              <a:t> (chronische maagslijmvlies ontsteking)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Auto-immuun gastritis</a:t>
            </a:r>
          </a:p>
          <a:p>
            <a:r>
              <a:rPr lang="nl-NL" dirty="0"/>
              <a:t>Bacterie (</a:t>
            </a:r>
            <a:r>
              <a:rPr lang="nl-NL" dirty="0" err="1"/>
              <a:t>helicobacter</a:t>
            </a:r>
            <a:r>
              <a:rPr lang="nl-NL" dirty="0"/>
              <a:t> pylori)</a:t>
            </a:r>
          </a:p>
          <a:p>
            <a:r>
              <a:rPr lang="nl-NL" dirty="0"/>
              <a:t>Soms ziekte van </a:t>
            </a:r>
            <a:r>
              <a:rPr lang="nl-NL" dirty="0" err="1"/>
              <a:t>Crohn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Pijn in de maagstreek</a:t>
            </a:r>
          </a:p>
          <a:p>
            <a:r>
              <a:rPr lang="nl-NL" dirty="0"/>
              <a:t>Misselijkheid</a:t>
            </a:r>
          </a:p>
          <a:p>
            <a:r>
              <a:rPr lang="nl-NL" dirty="0"/>
              <a:t>Opgeblazen gevoel</a:t>
            </a:r>
          </a:p>
          <a:p>
            <a:r>
              <a:rPr lang="nl-NL" dirty="0"/>
              <a:t>Gebrek aan eetlust</a:t>
            </a:r>
          </a:p>
          <a:p>
            <a:r>
              <a:rPr lang="nl-NL" dirty="0"/>
              <a:t>Brandend maagzuur</a:t>
            </a:r>
          </a:p>
          <a:p>
            <a:r>
              <a:rPr lang="nl-NL" dirty="0"/>
              <a:t>Soms braken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r>
              <a:rPr lang="nl-NL" dirty="0"/>
              <a:t>Antibioticum</a:t>
            </a:r>
          </a:p>
          <a:p>
            <a:r>
              <a:rPr lang="nl-NL" dirty="0" err="1"/>
              <a:t>Maagzuurremmende</a:t>
            </a:r>
            <a:r>
              <a:rPr lang="nl-NL" dirty="0"/>
              <a:t> medicijnen</a:t>
            </a:r>
          </a:p>
          <a:p>
            <a:r>
              <a:rPr lang="nl-NL" dirty="0"/>
              <a:t>leefregels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maag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D0AB2F-44DA-4C19-B6D6-EBDDA0C33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40" y="2645465"/>
            <a:ext cx="42862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5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502465"/>
            <a:ext cx="8229600" cy="48221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Maagzweer </a:t>
            </a:r>
            <a:r>
              <a:rPr lang="nl-NL" dirty="0"/>
              <a:t>(ulcus pepticum)</a:t>
            </a:r>
          </a:p>
          <a:p>
            <a:pPr marL="0" indent="0">
              <a:buNone/>
            </a:pPr>
            <a:r>
              <a:rPr lang="nl-NL" dirty="0"/>
              <a:t>Beschadiging van de slijmvlieslaag van de maag of twaalfvingerige darm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pPr lvl="1"/>
            <a:r>
              <a:rPr lang="nl-NL" dirty="0"/>
              <a:t>Bacterie (</a:t>
            </a:r>
            <a:r>
              <a:rPr lang="nl-NL" dirty="0" err="1"/>
              <a:t>helicobacter</a:t>
            </a:r>
            <a:r>
              <a:rPr lang="nl-NL" dirty="0"/>
              <a:t> pylori)</a:t>
            </a:r>
          </a:p>
          <a:p>
            <a:pPr lvl="1"/>
            <a:r>
              <a:rPr lang="nl-NL" dirty="0"/>
              <a:t>Langdurig gebruik van ontstekingsremmende pijnstillers en aspirine (</a:t>
            </a:r>
            <a:r>
              <a:rPr lang="nl-NL" dirty="0" err="1"/>
              <a:t>NSAID’s</a:t>
            </a:r>
            <a:r>
              <a:rPr lang="nl-NL" dirty="0"/>
              <a:t>)</a:t>
            </a:r>
          </a:p>
          <a:p>
            <a:pPr marL="393192" lvl="1" indent="0">
              <a:buNone/>
            </a:pPr>
            <a:r>
              <a:rPr lang="nl-NL" dirty="0"/>
              <a:t>Negatieve invloed:</a:t>
            </a:r>
          </a:p>
          <a:p>
            <a:pPr lvl="1"/>
            <a:r>
              <a:rPr lang="nl-NL" dirty="0"/>
              <a:t>Roken</a:t>
            </a:r>
          </a:p>
          <a:p>
            <a:pPr lvl="1"/>
            <a:r>
              <a:rPr lang="nl-NL" dirty="0"/>
              <a:t>Alcohol </a:t>
            </a:r>
          </a:p>
          <a:p>
            <a:pPr lvl="1"/>
            <a:r>
              <a:rPr lang="nl-NL" dirty="0"/>
              <a:t>Stress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maag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069A4D-FBF7-4129-8756-DFFE7C0D7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64" y="4434694"/>
            <a:ext cx="2857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502465"/>
            <a:ext cx="8229600" cy="48221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Maagzweer </a:t>
            </a:r>
            <a:r>
              <a:rPr lang="nl-NL" dirty="0"/>
              <a:t>(ulcus pepticum)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Misselijkheid</a:t>
            </a:r>
          </a:p>
          <a:p>
            <a:r>
              <a:rPr lang="nl-NL" dirty="0"/>
              <a:t>Pijn vlak na het eten (maag)</a:t>
            </a:r>
          </a:p>
          <a:p>
            <a:r>
              <a:rPr lang="nl-NL" dirty="0"/>
              <a:t>Pijn ‘s nachts wanneer maag leeg is (twaalfvingerige darm)</a:t>
            </a:r>
          </a:p>
          <a:p>
            <a:r>
              <a:rPr lang="nl-NL" dirty="0"/>
              <a:t>Braken</a:t>
            </a:r>
          </a:p>
          <a:p>
            <a:r>
              <a:rPr lang="nl-NL" dirty="0"/>
              <a:t>Weinig eetlust</a:t>
            </a:r>
          </a:p>
          <a:p>
            <a:r>
              <a:rPr lang="nl-NL" dirty="0"/>
              <a:t>Maagbloeding (bloedbraken of zwarte ontlasting)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Filmpje over gastroscopie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https://www.youtube.com/watch?v=z2iIPWCR7KY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r>
              <a:rPr lang="nl-NL" dirty="0"/>
              <a:t>Antibioticum</a:t>
            </a:r>
          </a:p>
          <a:p>
            <a:r>
              <a:rPr lang="nl-NL" dirty="0" err="1"/>
              <a:t>Maagzuurremmende</a:t>
            </a:r>
            <a:r>
              <a:rPr lang="nl-NL" dirty="0"/>
              <a:t> medicijnen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maag</a:t>
            </a:r>
          </a:p>
        </p:txBody>
      </p:sp>
    </p:spTree>
    <p:extLst>
      <p:ext uri="{BB962C8B-B14F-4D97-AF65-F5344CB8AC3E}">
        <p14:creationId xmlns:p14="http://schemas.microsoft.com/office/powerpoint/2010/main" val="1265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7607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Maagkanker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Poliep (woekering maagslijmvlies)</a:t>
            </a:r>
          </a:p>
          <a:p>
            <a:r>
              <a:rPr lang="nl-NL" dirty="0"/>
              <a:t>Chronische maagslijmvliesontsteking (bacterie)</a:t>
            </a:r>
          </a:p>
          <a:p>
            <a:r>
              <a:rPr lang="nl-NL" dirty="0"/>
              <a:t>Erfelijkheid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Risicofactoren:</a:t>
            </a:r>
          </a:p>
          <a:p>
            <a:r>
              <a:rPr lang="nl-NL" dirty="0"/>
              <a:t>Roken</a:t>
            </a:r>
          </a:p>
          <a:p>
            <a:r>
              <a:rPr lang="nl-NL" dirty="0"/>
              <a:t>Overmatig alcoholgebruik</a:t>
            </a:r>
          </a:p>
          <a:p>
            <a:r>
              <a:rPr lang="nl-NL" dirty="0"/>
              <a:t>Langdurige infectie </a:t>
            </a:r>
            <a:r>
              <a:rPr lang="nl-NL" dirty="0" err="1"/>
              <a:t>helicobacter</a:t>
            </a:r>
            <a:r>
              <a:rPr lang="nl-NL" dirty="0"/>
              <a:t> pylori</a:t>
            </a:r>
          </a:p>
          <a:p>
            <a:r>
              <a:rPr lang="nl-NL" dirty="0"/>
              <a:t>Ongezonde, eenzijdige voeding</a:t>
            </a:r>
          </a:p>
          <a:p>
            <a:r>
              <a:rPr lang="nl-NL" dirty="0"/>
              <a:t>Eerdere maagoperatie (deel van maag verwijderd)</a:t>
            </a:r>
          </a:p>
          <a:p>
            <a:r>
              <a:rPr lang="nl-NL" dirty="0"/>
              <a:t>Veel gerookt en zout ingelegd voedsel eten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maag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522122-21BF-43F8-A533-D05C23CD3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930964"/>
            <a:ext cx="2602524" cy="22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4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659988"/>
            <a:ext cx="8229600" cy="51980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Maagkanker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Verminderde eetlust</a:t>
            </a:r>
          </a:p>
          <a:p>
            <a:r>
              <a:rPr lang="nl-NL" dirty="0"/>
              <a:t>Afkeur voor voedsel met sterke geur</a:t>
            </a:r>
          </a:p>
          <a:p>
            <a:r>
              <a:rPr lang="nl-NL" dirty="0"/>
              <a:t>Onverklaarbaar gewichtsverlies</a:t>
            </a:r>
          </a:p>
          <a:p>
            <a:r>
              <a:rPr lang="nl-NL" dirty="0"/>
              <a:t>Snel vol gevoel hebben na het eten</a:t>
            </a:r>
          </a:p>
          <a:p>
            <a:r>
              <a:rPr lang="nl-NL" dirty="0"/>
              <a:t>Het gevoel hebben dat het eten de maag niet kan passeren</a:t>
            </a:r>
          </a:p>
          <a:p>
            <a:r>
              <a:rPr lang="nl-NL" dirty="0"/>
              <a:t>Pijn in de bovenbuik en/of in de buurt van het borstbeen</a:t>
            </a:r>
          </a:p>
          <a:p>
            <a:r>
              <a:rPr lang="nl-NL" dirty="0"/>
              <a:t>Misselijk</a:t>
            </a:r>
          </a:p>
          <a:p>
            <a:r>
              <a:rPr lang="nl-NL" dirty="0"/>
              <a:t>Regelmatig braken of het braken van (kleine beetjes) bloed</a:t>
            </a:r>
          </a:p>
          <a:p>
            <a:r>
              <a:rPr lang="nl-NL" dirty="0"/>
              <a:t>Zwarte ontlasting</a:t>
            </a:r>
          </a:p>
          <a:p>
            <a:r>
              <a:rPr lang="nl-NL" dirty="0"/>
              <a:t>Brandend maagzuur</a:t>
            </a:r>
          </a:p>
          <a:p>
            <a:r>
              <a:rPr lang="nl-NL" dirty="0"/>
              <a:t>Duizeligheid</a:t>
            </a:r>
          </a:p>
          <a:p>
            <a:r>
              <a:rPr lang="nl-NL" dirty="0"/>
              <a:t>Vermoeidheid (door anemie (bloedarmoede))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maag</a:t>
            </a:r>
          </a:p>
        </p:txBody>
      </p:sp>
    </p:spTree>
    <p:extLst>
      <p:ext uri="{BB962C8B-B14F-4D97-AF65-F5344CB8AC3E}">
        <p14:creationId xmlns:p14="http://schemas.microsoft.com/office/powerpoint/2010/main" val="309505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64D8ED4-3007-4135-8241-2E5F12EA0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Uitvoeren van een maagoperatie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http://www.spel.nl/spel/operate-now-maagoperatie</a:t>
            </a:r>
            <a:r>
              <a:rPr lang="nl-NL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1F44C8-9F6A-4CEA-AE93-D96A8815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CA987A-8F3F-4C45-9774-6AD41E1A7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1" y="3202668"/>
            <a:ext cx="3509889" cy="32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14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16688"/>
          </a:xfrm>
        </p:spPr>
        <p:txBody>
          <a:bodyPr vert="horz" lIns="0" rIns="18288" anchor="t">
            <a:normAutofit lnSpcReduction="10000"/>
          </a:bodyPr>
          <a:lstStyle/>
          <a:p>
            <a:pPr algn="l"/>
            <a:r>
              <a:rPr lang="nl-NL" dirty="0"/>
              <a:t>Spijsverteringsstelsel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P 2 Les 7</a:t>
            </a:r>
          </a:p>
          <a:p>
            <a:pPr algn="l"/>
            <a:endParaRPr lang="nl-NL" dirty="0"/>
          </a:p>
          <a:p>
            <a:r>
              <a:rPr lang="nl-NL" dirty="0"/>
              <a:t>VZ18</a:t>
            </a:r>
            <a:endParaRPr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F7892B7-6F21-4004-BC33-7B9BE08DA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266825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Pathologie</a:t>
            </a:r>
          </a:p>
        </p:txBody>
      </p:sp>
    </p:spTree>
    <p:extLst>
      <p:ext uri="{BB962C8B-B14F-4D97-AF65-F5344CB8AC3E}">
        <p14:creationId xmlns:p14="http://schemas.microsoft.com/office/powerpoint/2010/main" val="1030603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5075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Enteritis </a:t>
            </a:r>
            <a:r>
              <a:rPr lang="nl-NL" dirty="0"/>
              <a:t>(ontsteking darmen)</a:t>
            </a:r>
          </a:p>
          <a:p>
            <a:pPr marL="0" indent="0">
              <a:buNone/>
            </a:pPr>
            <a:r>
              <a:rPr lang="nl-NL" dirty="0"/>
              <a:t>Gastro-enteritis</a:t>
            </a:r>
          </a:p>
          <a:p>
            <a:pPr marL="393192" lvl="1" indent="0">
              <a:buNone/>
            </a:pPr>
            <a:r>
              <a:rPr lang="nl-NL" dirty="0"/>
              <a:t>Ontsteking van maag én dunne darm veroorzaakt door micro-organisme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Veelal micro-organisme</a:t>
            </a:r>
          </a:p>
          <a:p>
            <a:r>
              <a:rPr lang="nl-NL" dirty="0"/>
              <a:t>Auto-immuunziekte (zie latere dia’s)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Krampachtige buikpijn</a:t>
            </a:r>
          </a:p>
          <a:p>
            <a:r>
              <a:rPr lang="nl-NL" dirty="0"/>
              <a:t>Diarree</a:t>
            </a:r>
          </a:p>
          <a:p>
            <a:r>
              <a:rPr lang="nl-NL" dirty="0"/>
              <a:t>Soms koorts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Aandoeningen darmen</a:t>
            </a:r>
          </a:p>
        </p:txBody>
      </p:sp>
    </p:spTree>
    <p:extLst>
      <p:ext uri="{BB962C8B-B14F-4D97-AF65-F5344CB8AC3E}">
        <p14:creationId xmlns:p14="http://schemas.microsoft.com/office/powerpoint/2010/main" val="45708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85000" lnSpcReduction="20000"/>
          </a:bodyPr>
          <a:lstStyle/>
          <a:p>
            <a:r>
              <a:rPr lang="nl-NL" dirty="0"/>
              <a:t>Terugblik op de vorige les</a:t>
            </a:r>
          </a:p>
          <a:p>
            <a:r>
              <a:rPr lang="nl-NL" dirty="0"/>
              <a:t>Onderzoeksmethodes spijsverteringsstelsel</a:t>
            </a:r>
          </a:p>
          <a:p>
            <a:r>
              <a:rPr lang="nl-NL" dirty="0"/>
              <a:t>Breuken</a:t>
            </a:r>
          </a:p>
          <a:p>
            <a:r>
              <a:rPr lang="nl-NL" dirty="0"/>
              <a:t>Aandoeningen:</a:t>
            </a:r>
          </a:p>
          <a:p>
            <a:pPr lvl="1"/>
            <a:r>
              <a:rPr lang="nl-NL" dirty="0"/>
              <a:t>Mond</a:t>
            </a:r>
          </a:p>
          <a:p>
            <a:pPr lvl="1"/>
            <a:r>
              <a:rPr lang="nl-NL" dirty="0"/>
              <a:t>Slokdarm</a:t>
            </a:r>
          </a:p>
          <a:p>
            <a:pPr lvl="1"/>
            <a:r>
              <a:rPr lang="nl-NL" dirty="0"/>
              <a:t>middenrif</a:t>
            </a:r>
          </a:p>
          <a:p>
            <a:pPr lvl="1"/>
            <a:r>
              <a:rPr lang="nl-NL" dirty="0"/>
              <a:t>Maag</a:t>
            </a:r>
          </a:p>
          <a:p>
            <a:pPr lvl="1"/>
            <a:r>
              <a:rPr lang="nl-NL" dirty="0"/>
              <a:t>Dunne darm</a:t>
            </a:r>
          </a:p>
          <a:p>
            <a:pPr lvl="1"/>
            <a:r>
              <a:rPr lang="nl-NL" dirty="0"/>
              <a:t>Dikke darm en endeldarm</a:t>
            </a:r>
          </a:p>
          <a:p>
            <a:pPr lvl="1"/>
            <a:r>
              <a:rPr lang="nl-NL" dirty="0"/>
              <a:t>Lever</a:t>
            </a:r>
          </a:p>
          <a:p>
            <a:pPr lvl="1"/>
            <a:r>
              <a:rPr lang="nl-NL" dirty="0"/>
              <a:t>alvleesklier</a:t>
            </a:r>
          </a:p>
          <a:p>
            <a:r>
              <a:rPr lang="nl-NL" dirty="0"/>
              <a:t>Voor de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43377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179F497-5965-4348-897F-D7A9622D1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Colitis ulcerosa </a:t>
            </a:r>
            <a:r>
              <a:rPr lang="nl-NL" dirty="0"/>
              <a:t>(ontsteking van de dikke darm)</a:t>
            </a:r>
          </a:p>
          <a:p>
            <a:pPr marL="0" indent="0">
              <a:buNone/>
            </a:pPr>
            <a:r>
              <a:rPr lang="nl-NL" dirty="0"/>
              <a:t>Auto-immuunziekte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Erfelijkheid</a:t>
            </a:r>
          </a:p>
          <a:p>
            <a:r>
              <a:rPr lang="nl-NL" dirty="0"/>
              <a:t>Stress</a:t>
            </a:r>
          </a:p>
          <a:p>
            <a:r>
              <a:rPr lang="nl-NL" dirty="0"/>
              <a:t>Roken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1F4D30A-2EFE-41F6-A193-2AE4E796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 darmen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3B53B71-49DE-4811-A79A-AE88DDD9D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64" y="3237327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16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179F497-5965-4348-897F-D7A9622D1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Colitis ulcerosa </a:t>
            </a:r>
            <a:r>
              <a:rPr lang="nl-NL" dirty="0"/>
              <a:t>(ontsteking van de dikke darm)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Diarree, vaak met bloed en slijm</a:t>
            </a:r>
          </a:p>
          <a:p>
            <a:r>
              <a:rPr lang="nl-NL" dirty="0"/>
              <a:t>Buikpijn</a:t>
            </a:r>
          </a:p>
          <a:p>
            <a:r>
              <a:rPr lang="nl-NL" dirty="0"/>
              <a:t>Vermoeidheid</a:t>
            </a:r>
          </a:p>
          <a:p>
            <a:r>
              <a:rPr lang="nl-NL" dirty="0"/>
              <a:t>Gewichtsverlies</a:t>
            </a:r>
          </a:p>
          <a:p>
            <a:r>
              <a:rPr lang="nl-NL" dirty="0"/>
              <a:t>Moeite met ophouden van ontlasting</a:t>
            </a:r>
          </a:p>
          <a:p>
            <a:r>
              <a:rPr lang="nl-NL" dirty="0"/>
              <a:t>Opgezette buik</a:t>
            </a:r>
          </a:p>
          <a:p>
            <a:r>
              <a:rPr lang="nl-NL" dirty="0"/>
              <a:t>Misselijk</a:t>
            </a:r>
          </a:p>
          <a:p>
            <a:r>
              <a:rPr lang="nl-NL" dirty="0"/>
              <a:t>Verminderde eetlust</a:t>
            </a:r>
          </a:p>
          <a:p>
            <a:r>
              <a:rPr lang="nl-NL" dirty="0"/>
              <a:t>Koorts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1F4D30A-2EFE-41F6-A193-2AE4E796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 darmen</a:t>
            </a:r>
          </a:p>
        </p:txBody>
      </p:sp>
    </p:spTree>
    <p:extLst>
      <p:ext uri="{BB962C8B-B14F-4D97-AF65-F5344CB8AC3E}">
        <p14:creationId xmlns:p14="http://schemas.microsoft.com/office/powerpoint/2010/main" val="26056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DCEDFD1-DE8D-4D85-B648-3B465A4AF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Ziekte van </a:t>
            </a:r>
            <a:r>
              <a:rPr lang="nl-NL" b="1" dirty="0" err="1"/>
              <a:t>Crohn</a:t>
            </a:r>
            <a:r>
              <a:rPr lang="nl-NL" b="1" dirty="0"/>
              <a:t> </a:t>
            </a:r>
          </a:p>
          <a:p>
            <a:pPr marL="0" indent="0">
              <a:buNone/>
            </a:pPr>
            <a:r>
              <a:rPr lang="nl-NL" dirty="0"/>
              <a:t>Chronische ontstekingsziekte van de dunne, dikke en endeldarm (kan ook voorkomen in de andere delen van het maagdarmkanaal)</a:t>
            </a:r>
          </a:p>
          <a:p>
            <a:pPr marL="0" indent="0">
              <a:buNone/>
            </a:pPr>
            <a:r>
              <a:rPr lang="nl-NL" dirty="0"/>
              <a:t>Auto-immuunziekte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Erfelijkheid </a:t>
            </a:r>
          </a:p>
          <a:p>
            <a:pPr marL="365760" lvl="1" indent="0">
              <a:buNone/>
            </a:pPr>
            <a:r>
              <a:rPr lang="nl-NL" dirty="0"/>
              <a:t>Roken vergroot de kans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200" dirty="0"/>
              <a:t>Voorlichtingsfilm dikke- darmoperatie</a:t>
            </a:r>
          </a:p>
          <a:p>
            <a:pPr marL="0" indent="0">
              <a:buNone/>
            </a:pPr>
            <a:r>
              <a:rPr lang="nl-NL" sz="1900" dirty="0">
                <a:hlinkClick r:id="rId2"/>
              </a:rPr>
              <a:t>https://www.google.nl/search?q=darmoperatie&amp;source=lnms&amp;tbm=vid&amp;sa=X&amp;ved=0ahUKEwin4f7H1M3YAhUBoBQKHTIlDRwQ_AUICygC&amp;biw=1518&amp;bih=687</a:t>
            </a:r>
            <a:r>
              <a:rPr lang="nl-NL" sz="1900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0A2A89-70C4-4DC3-8C29-6ADE4287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 darmen</a:t>
            </a:r>
          </a:p>
        </p:txBody>
      </p:sp>
    </p:spTree>
    <p:extLst>
      <p:ext uri="{BB962C8B-B14F-4D97-AF65-F5344CB8AC3E}">
        <p14:creationId xmlns:p14="http://schemas.microsoft.com/office/powerpoint/2010/main" val="333541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DCEDFD1-DE8D-4D85-B648-3B465A4AF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7689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Ziekte van </a:t>
            </a:r>
            <a:r>
              <a:rPr lang="nl-NL" b="1" dirty="0" err="1"/>
              <a:t>Crohn</a:t>
            </a:r>
            <a:r>
              <a:rPr lang="nl-NL" b="1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Diarree</a:t>
            </a:r>
          </a:p>
          <a:p>
            <a:r>
              <a:rPr lang="nl-NL" dirty="0"/>
              <a:t>Buikpijn</a:t>
            </a:r>
          </a:p>
          <a:p>
            <a:r>
              <a:rPr lang="nl-NL" dirty="0"/>
              <a:t>Koorts</a:t>
            </a:r>
          </a:p>
          <a:p>
            <a:r>
              <a:rPr lang="nl-NL" dirty="0"/>
              <a:t>Gewichtsverlies</a:t>
            </a:r>
          </a:p>
          <a:p>
            <a:r>
              <a:rPr lang="nl-NL" dirty="0"/>
              <a:t>Anemie (bloedarmoede)</a:t>
            </a:r>
          </a:p>
          <a:p>
            <a:r>
              <a:rPr lang="nl-NL" dirty="0"/>
              <a:t>Groeiachterstand</a:t>
            </a:r>
          </a:p>
          <a:p>
            <a:r>
              <a:rPr lang="nl-NL" dirty="0"/>
              <a:t>Vermoeidheid</a:t>
            </a:r>
          </a:p>
          <a:p>
            <a:r>
              <a:rPr lang="nl-NL" dirty="0"/>
              <a:t>Bloed bij de ontlasting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0A2A89-70C4-4DC3-8C29-6ADE4287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 darmen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E9D74F-E09F-4100-9BA7-11DBD9845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4806" r="3920" b="3823"/>
          <a:stretch/>
        </p:blipFill>
        <p:spPr>
          <a:xfrm>
            <a:off x="4572000" y="1935480"/>
            <a:ext cx="4044462" cy="30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5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Divertikels </a:t>
            </a:r>
            <a:r>
              <a:rPr lang="nl-NL" dirty="0"/>
              <a:t>(uitstulpingen van de darmwand)</a:t>
            </a:r>
          </a:p>
          <a:p>
            <a:pPr marL="0" indent="0">
              <a:buNone/>
            </a:pPr>
            <a:r>
              <a:rPr lang="nl-NL" dirty="0"/>
              <a:t>Veelal dikke darm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pPr marL="0" indent="0">
              <a:buNone/>
            </a:pPr>
            <a:r>
              <a:rPr lang="nl-NL" dirty="0"/>
              <a:t>Zwakke plekken in de darmwand in combinatie met hoge druk.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Als ontlasting er in ophoopt en gaat ontsteken = diverticulitis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Aandoening darmen</a:t>
            </a:r>
          </a:p>
        </p:txBody>
      </p:sp>
    </p:spTree>
    <p:extLst>
      <p:ext uri="{BB962C8B-B14F-4D97-AF65-F5344CB8AC3E}">
        <p14:creationId xmlns:p14="http://schemas.microsoft.com/office/powerpoint/2010/main" val="724025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7068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Divertikels </a:t>
            </a:r>
            <a:r>
              <a:rPr lang="nl-NL" dirty="0"/>
              <a:t>(uitstulpingen van de darmwand)</a:t>
            </a:r>
          </a:p>
          <a:p>
            <a:pPr marL="0" indent="0">
              <a:buNone/>
            </a:pPr>
            <a:r>
              <a:rPr lang="nl-NL" dirty="0"/>
              <a:t>Symptomen divertikels:</a:t>
            </a:r>
          </a:p>
          <a:p>
            <a:r>
              <a:rPr lang="nl-NL" dirty="0"/>
              <a:t>Geen klachten </a:t>
            </a:r>
          </a:p>
          <a:p>
            <a:pPr marL="0" indent="0">
              <a:buNone/>
            </a:pPr>
            <a:r>
              <a:rPr lang="nl-NL" sz="1500" dirty="0">
                <a:hlinkClick r:id="rId2"/>
              </a:rPr>
              <a:t>https://www.youtube.com/watch?v=-EEew00UjhU</a:t>
            </a:r>
            <a:r>
              <a:rPr lang="nl-NL" sz="1500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 diverticulitis:</a:t>
            </a:r>
          </a:p>
          <a:p>
            <a:r>
              <a:rPr lang="nl-NL" dirty="0"/>
              <a:t>Buikpijn</a:t>
            </a:r>
          </a:p>
          <a:p>
            <a:r>
              <a:rPr lang="nl-NL" dirty="0"/>
              <a:t>Koorts</a:t>
            </a:r>
          </a:p>
          <a:p>
            <a:r>
              <a:rPr lang="nl-NL" dirty="0"/>
              <a:t>Opgezette buik</a:t>
            </a:r>
          </a:p>
          <a:p>
            <a:r>
              <a:rPr lang="nl-NL" dirty="0"/>
              <a:t>Veranderd ontlastingspatroon</a:t>
            </a:r>
          </a:p>
          <a:p>
            <a:r>
              <a:rPr lang="nl-NL" dirty="0"/>
              <a:t>Misselijkheid, soms met braken</a:t>
            </a:r>
          </a:p>
          <a:p>
            <a:r>
              <a:rPr lang="nl-NL" dirty="0"/>
              <a:t>Soms bloedverlies en slijmverlies uit de anus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Aandoening darmen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57E7B6-EC4B-4710-BBE1-543B38D44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38" y="2335237"/>
            <a:ext cx="3254345" cy="36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36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706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Divertikels </a:t>
            </a:r>
            <a:r>
              <a:rPr lang="nl-NL" dirty="0"/>
              <a:t>(uitstulpingen van de darmwand)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Diverticulitis kan onbehandeld een darmperforatie tot gevolg hebben.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r>
              <a:rPr lang="nl-NL" dirty="0"/>
              <a:t>Leefregels</a:t>
            </a:r>
          </a:p>
          <a:p>
            <a:r>
              <a:rPr lang="nl-NL" dirty="0"/>
              <a:t>Medicijnen om ontlasting zachter te maken</a:t>
            </a:r>
          </a:p>
          <a:p>
            <a:r>
              <a:rPr lang="nl-NL" dirty="0"/>
              <a:t>Pijnstillers</a:t>
            </a:r>
          </a:p>
          <a:p>
            <a:r>
              <a:rPr lang="nl-NL" dirty="0"/>
              <a:t>Operatie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Aandoening darmen</a:t>
            </a:r>
          </a:p>
        </p:txBody>
      </p:sp>
    </p:spTree>
    <p:extLst>
      <p:ext uri="{BB962C8B-B14F-4D97-AF65-F5344CB8AC3E}">
        <p14:creationId xmlns:p14="http://schemas.microsoft.com/office/powerpoint/2010/main" val="632482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502465"/>
            <a:ext cx="8229600" cy="52500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Blindedarmontsteking</a:t>
            </a:r>
            <a:r>
              <a:rPr lang="nl-NL" dirty="0"/>
              <a:t> (appendicitis)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pPr marL="0" indent="0">
              <a:buNone/>
            </a:pPr>
            <a:r>
              <a:rPr lang="nl-NL" dirty="0"/>
              <a:t>Niet bekend</a:t>
            </a:r>
          </a:p>
          <a:p>
            <a:pPr marL="0" indent="0">
              <a:buNone/>
            </a:pPr>
            <a:r>
              <a:rPr lang="nl-NL" dirty="0"/>
              <a:t>(afsluiting van een hard stukje ontlasting??)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Verminderde eetlust</a:t>
            </a:r>
          </a:p>
          <a:p>
            <a:r>
              <a:rPr lang="nl-NL" dirty="0"/>
              <a:t>Misselijkheid</a:t>
            </a:r>
          </a:p>
          <a:p>
            <a:r>
              <a:rPr lang="nl-NL" dirty="0"/>
              <a:t>Braken </a:t>
            </a:r>
          </a:p>
          <a:p>
            <a:r>
              <a:rPr lang="nl-NL" dirty="0"/>
              <a:t>Plotselinge hevige buikpijn</a:t>
            </a:r>
          </a:p>
          <a:p>
            <a:r>
              <a:rPr lang="nl-NL" dirty="0"/>
              <a:t>Algehele malaise</a:t>
            </a:r>
          </a:p>
          <a:p>
            <a:r>
              <a:rPr lang="nl-NL" dirty="0"/>
              <a:t>Temperatuursverhoging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pPr marL="0" indent="0">
              <a:buNone/>
            </a:pPr>
            <a:r>
              <a:rPr lang="nl-NL" dirty="0"/>
              <a:t>Operatie 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 darmen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3C4C29-813D-480C-B3B3-432EB07FA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92" y="3020608"/>
            <a:ext cx="3116360" cy="32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12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46532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Darmafsluiting </a:t>
            </a:r>
            <a:r>
              <a:rPr lang="nl-NL" dirty="0"/>
              <a:t>(ileus)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Obstructie (tumor, littekenweefsel, draaiing)</a:t>
            </a:r>
          </a:p>
          <a:p>
            <a:r>
              <a:rPr lang="nl-NL" dirty="0"/>
              <a:t>Darmverlamming (vertraagd of afwezige darmbeweging) door:</a:t>
            </a:r>
          </a:p>
          <a:p>
            <a:pPr lvl="2"/>
            <a:r>
              <a:rPr lang="nl-NL" dirty="0"/>
              <a:t>Ontsteking</a:t>
            </a:r>
          </a:p>
          <a:p>
            <a:pPr lvl="2"/>
            <a:r>
              <a:rPr lang="nl-NL" dirty="0"/>
              <a:t>Abces</a:t>
            </a:r>
          </a:p>
          <a:p>
            <a:pPr lvl="2"/>
            <a:r>
              <a:rPr lang="nl-NL" dirty="0"/>
              <a:t>Bepaalde medicijnen</a:t>
            </a:r>
          </a:p>
          <a:p>
            <a:pPr lvl="2"/>
            <a:r>
              <a:rPr lang="nl-NL" dirty="0"/>
              <a:t>Grote buikoperatie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 darmen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D6DF2C-10CE-4C7C-9868-0CC60B76A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35"/>
          <a:stretch/>
        </p:blipFill>
        <p:spPr>
          <a:xfrm>
            <a:off x="6727434" y="394998"/>
            <a:ext cx="1959366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07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46532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Darmafsluiting</a:t>
            </a:r>
            <a:r>
              <a:rPr lang="nl-NL" dirty="0"/>
              <a:t> (ileus)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Buikpijn (heftige aanvallen of matig en constant)</a:t>
            </a:r>
          </a:p>
          <a:p>
            <a:r>
              <a:rPr lang="nl-NL" dirty="0"/>
              <a:t>Opgezette buik</a:t>
            </a:r>
          </a:p>
          <a:p>
            <a:r>
              <a:rPr lang="nl-NL" dirty="0"/>
              <a:t>Pijnlijk gevoel bij druk van buiten</a:t>
            </a:r>
          </a:p>
          <a:p>
            <a:r>
              <a:rPr lang="nl-NL" dirty="0"/>
              <a:t>Braken (wordt steeds donkerder van kleur)</a:t>
            </a:r>
          </a:p>
          <a:p>
            <a:r>
              <a:rPr lang="nl-NL" dirty="0"/>
              <a:t>Wegblijven van winden en ontlasting</a:t>
            </a:r>
          </a:p>
          <a:p>
            <a:r>
              <a:rPr lang="nl-NL" dirty="0"/>
              <a:t>Bij obstructie veel darmbewegingen en darmgeluiden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 darmen</a:t>
            </a:r>
          </a:p>
        </p:txBody>
      </p:sp>
    </p:spTree>
    <p:extLst>
      <p:ext uri="{BB962C8B-B14F-4D97-AF65-F5344CB8AC3E}">
        <p14:creationId xmlns:p14="http://schemas.microsoft.com/office/powerpoint/2010/main" val="316444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99796FC-167C-4343-AEE4-1F59DA1D5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1531595"/>
            <a:ext cx="3608363" cy="50444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06D354-B320-4066-AEA1-D07131E6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op de 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F9B382-70C6-43FA-909C-286D491D0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Anatomie en fysiologie </a:t>
            </a:r>
          </a:p>
          <a:p>
            <a:pPr marL="0" indent="0">
              <a:buNone/>
            </a:pPr>
            <a:r>
              <a:rPr lang="nl-NL" dirty="0"/>
              <a:t>spijsvertering</a:t>
            </a:r>
          </a:p>
        </p:txBody>
      </p:sp>
    </p:spTree>
    <p:extLst>
      <p:ext uri="{BB962C8B-B14F-4D97-AF65-F5344CB8AC3E}">
        <p14:creationId xmlns:p14="http://schemas.microsoft.com/office/powerpoint/2010/main" val="1562604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Darmkanker </a:t>
            </a:r>
          </a:p>
          <a:p>
            <a:pPr marL="0" indent="0">
              <a:buNone/>
            </a:pPr>
            <a:r>
              <a:rPr lang="nl-NL" dirty="0"/>
              <a:t>Ontstaat uit poliepen </a:t>
            </a:r>
          </a:p>
          <a:p>
            <a:pPr marL="0" indent="0">
              <a:buNone/>
            </a:pPr>
            <a:r>
              <a:rPr lang="nl-NL" dirty="0"/>
              <a:t>Poliepen komen veel voor, vooral bij mensen van 50 jaar en ouder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Risicofactoren:</a:t>
            </a:r>
          </a:p>
          <a:p>
            <a:r>
              <a:rPr lang="nl-NL" dirty="0"/>
              <a:t>Ongezonde leefstijl</a:t>
            </a:r>
          </a:p>
          <a:p>
            <a:r>
              <a:rPr lang="nl-NL" dirty="0"/>
              <a:t>Ongezonde voeding</a:t>
            </a:r>
          </a:p>
          <a:p>
            <a:r>
              <a:rPr lang="nl-NL" dirty="0"/>
              <a:t>Chronische darmontstekingen</a:t>
            </a:r>
          </a:p>
          <a:p>
            <a:r>
              <a:rPr lang="nl-NL" dirty="0"/>
              <a:t>Erfelijkheid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 darmen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C02B8C2-06D5-4F47-A1B6-594241F26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1" y="3506446"/>
            <a:ext cx="3212446" cy="23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0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Darmkanker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Bloed of slijm bij de ontlasting</a:t>
            </a:r>
          </a:p>
          <a:p>
            <a:r>
              <a:rPr lang="nl-NL" dirty="0"/>
              <a:t>Veranderd </a:t>
            </a:r>
            <a:r>
              <a:rPr lang="nl-NL" dirty="0" err="1"/>
              <a:t>ontlastingpatroon</a:t>
            </a:r>
            <a:endParaRPr lang="nl-NL" dirty="0"/>
          </a:p>
          <a:p>
            <a:r>
              <a:rPr lang="nl-NL" dirty="0"/>
              <a:t>Buikpijn</a:t>
            </a:r>
          </a:p>
          <a:p>
            <a:r>
              <a:rPr lang="nl-NL" dirty="0"/>
              <a:t>gewichtsverlies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 darmen</a:t>
            </a:r>
          </a:p>
        </p:txBody>
      </p:sp>
    </p:spTree>
    <p:extLst>
      <p:ext uri="{BB962C8B-B14F-4D97-AF65-F5344CB8AC3E}">
        <p14:creationId xmlns:p14="http://schemas.microsoft.com/office/powerpoint/2010/main" val="2555037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Aambeien</a:t>
            </a:r>
          </a:p>
          <a:p>
            <a:pPr marL="0" indent="0">
              <a:buNone/>
            </a:pPr>
            <a:r>
              <a:rPr lang="nl-NL" dirty="0"/>
              <a:t>Opgezwollen en uitgezakte zwellichamen</a:t>
            </a:r>
          </a:p>
          <a:p>
            <a:pPr marL="0" indent="0">
              <a:buNone/>
            </a:pPr>
            <a:r>
              <a:rPr lang="nl-NL" dirty="0"/>
              <a:t>Onschuldig, maar kunnen heel vervelend zijn.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Oorzaken:</a:t>
            </a:r>
          </a:p>
          <a:p>
            <a:r>
              <a:rPr lang="nl-NL" dirty="0"/>
              <a:t>Obstipatie</a:t>
            </a:r>
          </a:p>
          <a:p>
            <a:r>
              <a:rPr lang="nl-NL" dirty="0"/>
              <a:t>Te weinig lichaamsbeweging</a:t>
            </a:r>
          </a:p>
          <a:p>
            <a:r>
              <a:rPr lang="nl-NL" dirty="0"/>
              <a:t>Overgewicht</a:t>
            </a:r>
          </a:p>
          <a:p>
            <a:r>
              <a:rPr lang="nl-NL" dirty="0"/>
              <a:t>Zwangerschap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 darmen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E13069B-617C-4B7C-B81C-42CC3E2D1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3" y="3463753"/>
            <a:ext cx="2683705" cy="28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85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Aambeien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Jeuk, pijn en/of branderig gevoel aan de anus</a:t>
            </a:r>
          </a:p>
          <a:p>
            <a:r>
              <a:rPr lang="nl-NL" dirty="0"/>
              <a:t>Bloed op de ontlasting of bloed bij afvegen</a:t>
            </a:r>
          </a:p>
          <a:p>
            <a:r>
              <a:rPr lang="nl-NL" dirty="0"/>
              <a:t>Aambeien aan de buitenzijde kunnen een vervelend, drukkend en pijnlijk gevoel geven.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r>
              <a:rPr lang="nl-NL" dirty="0"/>
              <a:t>Verdovende zalf of zetpillen</a:t>
            </a:r>
          </a:p>
          <a:p>
            <a:r>
              <a:rPr lang="nl-NL" dirty="0"/>
              <a:t>Zalf of zetpillen met zink (verminderen van pijn/jeuk)</a:t>
            </a:r>
          </a:p>
          <a:p>
            <a:r>
              <a:rPr lang="nl-NL" dirty="0"/>
              <a:t>Operatie: inspuiten, afbinden, dichtschroeien, verwijderen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 darmen</a:t>
            </a:r>
          </a:p>
        </p:txBody>
      </p:sp>
    </p:spTree>
    <p:extLst>
      <p:ext uri="{BB962C8B-B14F-4D97-AF65-F5344CB8AC3E}">
        <p14:creationId xmlns:p14="http://schemas.microsoft.com/office/powerpoint/2010/main" val="3573460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DCE4D3B-54F9-4CF3-AAE6-BCA86B217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9989"/>
            <a:ext cx="8229600" cy="50784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Leverontsteking</a:t>
            </a:r>
            <a:r>
              <a:rPr lang="nl-NL" dirty="0"/>
              <a:t> (hepatitis)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Virusinfectie (A, B, C, D, E)</a:t>
            </a:r>
          </a:p>
          <a:p>
            <a:r>
              <a:rPr lang="nl-NL" dirty="0"/>
              <a:t>Auto-immuunziekte</a:t>
            </a:r>
          </a:p>
          <a:p>
            <a:r>
              <a:rPr lang="nl-NL" dirty="0"/>
              <a:t>Alcoholgebruik</a:t>
            </a:r>
          </a:p>
          <a:p>
            <a:r>
              <a:rPr lang="nl-NL" dirty="0"/>
              <a:t>Bepaalde medicijnen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Verminderde eetlust</a:t>
            </a:r>
          </a:p>
          <a:p>
            <a:r>
              <a:rPr lang="nl-NL" dirty="0"/>
              <a:t>Misselijkheid</a:t>
            </a:r>
          </a:p>
          <a:p>
            <a:r>
              <a:rPr lang="nl-NL" dirty="0"/>
              <a:t>Vermoeidheid</a:t>
            </a:r>
          </a:p>
          <a:p>
            <a:r>
              <a:rPr lang="nl-NL" dirty="0"/>
              <a:t>Griepachtige verschijnselen</a:t>
            </a:r>
          </a:p>
          <a:p>
            <a:r>
              <a:rPr lang="nl-NL" dirty="0"/>
              <a:t>Geelzucht</a:t>
            </a:r>
          </a:p>
          <a:p>
            <a:r>
              <a:rPr lang="nl-NL" dirty="0"/>
              <a:t>Donkere urine</a:t>
            </a:r>
          </a:p>
          <a:p>
            <a:r>
              <a:rPr lang="nl-NL" dirty="0"/>
              <a:t>Ontkleurde ontlasting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1B1255-C69F-4FBE-94CE-8874E0EF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lever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78C189-3FD2-43E3-8048-5371F2694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55" y="270129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26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Levercirrose</a:t>
            </a:r>
          </a:p>
          <a:p>
            <a:pPr marL="0" indent="0">
              <a:buNone/>
            </a:pPr>
            <a:r>
              <a:rPr lang="nl-NL" dirty="0"/>
              <a:t>Verlittekening van de lever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Chronische leverontsteking</a:t>
            </a:r>
          </a:p>
          <a:p>
            <a:r>
              <a:rPr lang="nl-NL" dirty="0"/>
              <a:t>Leverbeschadiging door langdurig alcoholgebruik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Informatiefilm over levercirrose</a:t>
            </a:r>
          </a:p>
          <a:p>
            <a:pPr marL="0" indent="0">
              <a:buNone/>
            </a:pPr>
            <a:r>
              <a:rPr lang="nl-NL" sz="1800" dirty="0">
                <a:hlinkClick r:id="rId2"/>
              </a:rPr>
              <a:t>https://www.gezondheidsnet.nl/verslavingen/levercirrose</a:t>
            </a:r>
            <a:r>
              <a:rPr lang="nl-NL" sz="1800" dirty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lever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4C1C36-A6A0-4A69-B8BC-D7EF28A3A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01" y="179473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60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603717"/>
            <a:ext cx="8229600" cy="49940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Levercirrose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Misselijkheid</a:t>
            </a:r>
          </a:p>
          <a:p>
            <a:r>
              <a:rPr lang="nl-NL" dirty="0"/>
              <a:t>Verminderde eetlust</a:t>
            </a:r>
          </a:p>
          <a:p>
            <a:r>
              <a:rPr lang="nl-NL" dirty="0"/>
              <a:t>Verlies van spiermassa</a:t>
            </a:r>
          </a:p>
          <a:p>
            <a:r>
              <a:rPr lang="nl-NL" dirty="0"/>
              <a:t>Vermoeidheid en zwakte</a:t>
            </a:r>
          </a:p>
          <a:p>
            <a:r>
              <a:rPr lang="nl-NL" dirty="0"/>
              <a:t>Buikpijn</a:t>
            </a:r>
          </a:p>
          <a:p>
            <a:r>
              <a:rPr lang="nl-NL" dirty="0"/>
              <a:t>Geelzucht</a:t>
            </a:r>
          </a:p>
          <a:p>
            <a:r>
              <a:rPr lang="nl-NL" dirty="0"/>
              <a:t>Jeuk</a:t>
            </a:r>
          </a:p>
          <a:p>
            <a:r>
              <a:rPr lang="nl-NL" dirty="0"/>
              <a:t>Slechte adem</a:t>
            </a:r>
          </a:p>
          <a:p>
            <a:r>
              <a:rPr lang="nl-NL" dirty="0"/>
              <a:t>Donkere plekken op gezicht en rode handpalmen</a:t>
            </a:r>
          </a:p>
          <a:p>
            <a:r>
              <a:rPr lang="nl-NL" dirty="0"/>
              <a:t>Stoppen menstruatie (vrouwen)</a:t>
            </a:r>
          </a:p>
          <a:p>
            <a:r>
              <a:rPr lang="nl-NL" dirty="0"/>
              <a:t>Borstvorming en impotentie (mannen)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lever</a:t>
            </a:r>
          </a:p>
        </p:txBody>
      </p:sp>
    </p:spTree>
    <p:extLst>
      <p:ext uri="{BB962C8B-B14F-4D97-AF65-F5344CB8AC3E}">
        <p14:creationId xmlns:p14="http://schemas.microsoft.com/office/powerpoint/2010/main" val="2554855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288" cy="4904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Galstenen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pPr marL="0" indent="0">
              <a:buNone/>
            </a:pPr>
            <a:r>
              <a:rPr lang="nl-NL" dirty="0"/>
              <a:t>‘Stilstaande’ gal &gt; indikken &gt; stenen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Heftige buikpijn</a:t>
            </a:r>
          </a:p>
          <a:p>
            <a:r>
              <a:rPr lang="nl-NL" dirty="0"/>
              <a:t>Ontkleurde ontlasting</a:t>
            </a:r>
          </a:p>
          <a:p>
            <a:r>
              <a:rPr lang="nl-NL" dirty="0"/>
              <a:t>Geelzucht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Complicaties:</a:t>
            </a:r>
          </a:p>
          <a:p>
            <a:r>
              <a:rPr lang="nl-NL" dirty="0"/>
              <a:t>Galblaasontsteking</a:t>
            </a:r>
          </a:p>
          <a:p>
            <a:r>
              <a:rPr lang="nl-NL" dirty="0"/>
              <a:t>Alvleesklierontsteking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lever</a:t>
            </a:r>
          </a:p>
        </p:txBody>
      </p:sp>
    </p:spTree>
    <p:extLst>
      <p:ext uri="{BB962C8B-B14F-4D97-AF65-F5344CB8AC3E}">
        <p14:creationId xmlns:p14="http://schemas.microsoft.com/office/powerpoint/2010/main" val="1034886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288" cy="490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Galstenen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Behandeling (alleen als er klachten zijn):</a:t>
            </a:r>
          </a:p>
          <a:p>
            <a:r>
              <a:rPr lang="nl-NL" dirty="0"/>
              <a:t>Operatie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Aansluitend:</a:t>
            </a:r>
          </a:p>
          <a:p>
            <a:pPr marL="0" indent="0">
              <a:buNone/>
            </a:pPr>
            <a:r>
              <a:rPr lang="nl-NL" dirty="0"/>
              <a:t>Dieetadvies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dirty="0">
                <a:hlinkClick r:id="rId2"/>
              </a:rPr>
              <a:t>https://www.youtube.com/watch?v=ivingmFSCIM</a:t>
            </a:r>
            <a:r>
              <a:rPr lang="nl-NL" sz="1600" dirty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lever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BB6C43-4431-4371-9D83-57EB90290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59" y="3678198"/>
            <a:ext cx="3918857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29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49E968A-407B-4CE5-A80D-C09DE0328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Alvleesklierkanker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pPr marL="0" indent="0">
              <a:buNone/>
            </a:pPr>
            <a:r>
              <a:rPr lang="nl-NL" dirty="0"/>
              <a:t>Niet bekend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Risicofactoren:</a:t>
            </a:r>
          </a:p>
          <a:p>
            <a:r>
              <a:rPr lang="nl-NL" dirty="0"/>
              <a:t>Roken</a:t>
            </a:r>
          </a:p>
          <a:p>
            <a:r>
              <a:rPr lang="nl-NL" dirty="0"/>
              <a:t>Chronische ontsteking van de alvleesklier</a:t>
            </a:r>
          </a:p>
          <a:p>
            <a:r>
              <a:rPr lang="nl-NL" dirty="0"/>
              <a:t>Erfelijkheid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1E0929-9FB1-49A5-9126-DD48D60B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alvleesklier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BB2FCD-8638-4F11-A25A-406D64D5E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/>
          <a:stretch/>
        </p:blipFill>
        <p:spPr>
          <a:xfrm>
            <a:off x="4572000" y="1778391"/>
            <a:ext cx="4096494" cy="32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6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DCC4F-84AF-480E-8EAA-DDB89F30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Onderzoeksmethodes spijsverteringsstelsel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8AF445-CBE2-4C9C-B3C6-A792A7966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Laboratoriumonderzoek (bloed, feces)</a:t>
            </a:r>
          </a:p>
          <a:p>
            <a:r>
              <a:rPr lang="nl-NL" dirty="0"/>
              <a:t>Endoscopie</a:t>
            </a:r>
          </a:p>
          <a:p>
            <a:r>
              <a:rPr lang="nl-NL" dirty="0"/>
              <a:t>Röntgenonderzoek</a:t>
            </a:r>
          </a:p>
          <a:p>
            <a:r>
              <a:rPr lang="nl-NL" dirty="0"/>
              <a:t>Laparoscopie</a:t>
            </a:r>
          </a:p>
          <a:p>
            <a:r>
              <a:rPr lang="nl-NL" dirty="0"/>
              <a:t>Echografie</a:t>
            </a:r>
          </a:p>
          <a:p>
            <a:r>
              <a:rPr lang="nl-NL" dirty="0"/>
              <a:t>CT scan</a:t>
            </a:r>
          </a:p>
          <a:p>
            <a:r>
              <a:rPr lang="nl-NL" dirty="0"/>
              <a:t>MRI scan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5A89B5A-F9B6-4BCA-997F-D9791144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6" y="3484216"/>
            <a:ext cx="2383770" cy="24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98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49E968A-407B-4CE5-A80D-C09DE0328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Alvleesklierkanker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Eerst geen klachten (wordt vaak laat ontdekt)</a:t>
            </a:r>
          </a:p>
          <a:p>
            <a:r>
              <a:rPr lang="nl-NL" dirty="0"/>
              <a:t>Zeurende pijn in buik en/of rug</a:t>
            </a:r>
          </a:p>
          <a:p>
            <a:r>
              <a:rPr lang="nl-NL" dirty="0"/>
              <a:t>Verstoord ontlastingspatroon</a:t>
            </a:r>
          </a:p>
          <a:p>
            <a:r>
              <a:rPr lang="nl-NL" dirty="0"/>
              <a:t>Gewichtsverlies</a:t>
            </a:r>
          </a:p>
          <a:p>
            <a:r>
              <a:rPr lang="nl-NL" dirty="0"/>
              <a:t>Geelzucht 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1E0929-9FB1-49A5-9126-DD48D60B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alvleesklier</a:t>
            </a:r>
          </a:p>
        </p:txBody>
      </p:sp>
    </p:spTree>
    <p:extLst>
      <p:ext uri="{BB962C8B-B14F-4D97-AF65-F5344CB8AC3E}">
        <p14:creationId xmlns:p14="http://schemas.microsoft.com/office/powerpoint/2010/main" val="2004843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de volgende keer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Reader aandoeningen spijsverteringskanaal	</a:t>
            </a:r>
          </a:p>
        </p:txBody>
      </p:sp>
    </p:spTree>
    <p:extLst>
      <p:ext uri="{BB962C8B-B14F-4D97-AF65-F5344CB8AC3E}">
        <p14:creationId xmlns:p14="http://schemas.microsoft.com/office/powerpoint/2010/main" val="184648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Navelbreuk</a:t>
            </a:r>
          </a:p>
          <a:p>
            <a:r>
              <a:rPr lang="nl-NL" dirty="0"/>
              <a:t>Liesbreuk </a:t>
            </a:r>
          </a:p>
          <a:p>
            <a:r>
              <a:rPr lang="nl-NL" dirty="0"/>
              <a:t>littekenbreuk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Uitstulping van de darmen door zwakte van de </a:t>
            </a:r>
          </a:p>
          <a:p>
            <a:pPr marL="0" indent="0">
              <a:buNone/>
            </a:pPr>
            <a:r>
              <a:rPr lang="nl-NL" dirty="0"/>
              <a:t>buikwand en/of buikvlies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Behandeling: operatie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Breuken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79" y="930965"/>
            <a:ext cx="4693821" cy="281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08" y="4350753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41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Hernia </a:t>
            </a:r>
            <a:r>
              <a:rPr lang="nl-NL" b="1" dirty="0" err="1"/>
              <a:t>diafragmatica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Wijdere opening in het middenrif voor de slokdarm dan normaal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Eerst geen klachten, </a:t>
            </a:r>
          </a:p>
          <a:p>
            <a:pPr marL="0" indent="0">
              <a:buNone/>
            </a:pPr>
            <a:r>
              <a:rPr lang="nl-NL" dirty="0"/>
              <a:t>later:</a:t>
            </a:r>
          </a:p>
          <a:p>
            <a:r>
              <a:rPr lang="nl-NL" dirty="0"/>
              <a:t>Reflux </a:t>
            </a:r>
          </a:p>
          <a:p>
            <a:r>
              <a:rPr lang="nl-NL" dirty="0"/>
              <a:t>Misselijk </a:t>
            </a:r>
          </a:p>
          <a:p>
            <a:r>
              <a:rPr lang="nl-NL" dirty="0"/>
              <a:t>Braken</a:t>
            </a:r>
          </a:p>
          <a:p>
            <a:r>
              <a:rPr lang="nl-NL" dirty="0"/>
              <a:t>Pijn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Middenrifbreuk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A05C77-6B68-4639-99FB-D28D4108D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95" y="3746246"/>
            <a:ext cx="4417256" cy="25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9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7748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Stomatitis </a:t>
            </a:r>
            <a:r>
              <a:rPr lang="nl-NL" dirty="0"/>
              <a:t>(mondslijmvliesontsteking)</a:t>
            </a:r>
          </a:p>
          <a:p>
            <a:pPr marL="0" indent="0">
              <a:buNone/>
            </a:pPr>
            <a:r>
              <a:rPr lang="nl-NL" dirty="0"/>
              <a:t>Bv. aften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Micro-organisme</a:t>
            </a:r>
          </a:p>
          <a:p>
            <a:r>
              <a:rPr lang="nl-NL" dirty="0"/>
              <a:t>Afwijkingen of ontstekingen van het gebit</a:t>
            </a:r>
          </a:p>
          <a:p>
            <a:r>
              <a:rPr lang="nl-NL" dirty="0"/>
              <a:t>Bepaalde medicijnen, o.a. antibiotica</a:t>
            </a:r>
          </a:p>
          <a:p>
            <a:r>
              <a:rPr lang="nl-NL" dirty="0"/>
              <a:t>Chemotherapie </a:t>
            </a:r>
          </a:p>
          <a:p>
            <a:r>
              <a:rPr lang="nl-NL" dirty="0"/>
              <a:t>Bestraling</a:t>
            </a:r>
          </a:p>
          <a:p>
            <a:r>
              <a:rPr lang="nl-NL" dirty="0"/>
              <a:t>Chronische aandoeningen (coeliakie en ziekte van </a:t>
            </a:r>
            <a:r>
              <a:rPr lang="nl-NL" dirty="0" err="1"/>
              <a:t>Crohn</a:t>
            </a:r>
            <a:r>
              <a:rPr lang="nl-NL" dirty="0"/>
              <a:t>)</a:t>
            </a:r>
          </a:p>
          <a:p>
            <a:r>
              <a:rPr lang="nl-NL" dirty="0"/>
              <a:t>Lange tijd niet kunnen kauwen</a:t>
            </a:r>
          </a:p>
          <a:p>
            <a:r>
              <a:rPr lang="nl-NL" dirty="0"/>
              <a:t>Anemie (bloedarmoede)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359465"/>
            <a:ext cx="8856984" cy="1143000"/>
          </a:xfrm>
        </p:spPr>
        <p:txBody>
          <a:bodyPr>
            <a:normAutofit/>
          </a:bodyPr>
          <a:lstStyle/>
          <a:p>
            <a:r>
              <a:rPr lang="nl-NL" dirty="0"/>
              <a:t>Aandoeningen mond</a:t>
            </a:r>
          </a:p>
        </p:txBody>
      </p:sp>
    </p:spTree>
    <p:extLst>
      <p:ext uri="{BB962C8B-B14F-4D97-AF65-F5344CB8AC3E}">
        <p14:creationId xmlns:p14="http://schemas.microsoft.com/office/powerpoint/2010/main" val="24972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77480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nl-NL" b="1" dirty="0"/>
              <a:t>Stomatitis </a:t>
            </a:r>
            <a:r>
              <a:rPr lang="nl-NL" dirty="0"/>
              <a:t>(mondslijmvliesontsteking)</a:t>
            </a:r>
          </a:p>
          <a:p>
            <a:pPr marL="0" indent="0">
              <a:buNone/>
            </a:pPr>
            <a:r>
              <a:rPr lang="nl-NL" dirty="0"/>
              <a:t>Bv. aften</a:t>
            </a:r>
          </a:p>
          <a:p>
            <a:pPr marL="0" indent="0">
              <a:buNone/>
            </a:pPr>
            <a:r>
              <a:rPr lang="nl-NL" sz="1400" dirty="0">
                <a:hlinkClick r:id="rId2"/>
              </a:rPr>
              <a:t>https://www.youtube.com/watch?v=735IOytX2Sk</a:t>
            </a:r>
            <a:r>
              <a:rPr lang="nl-NL" sz="1400" dirty="0"/>
              <a:t> 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Droge, gevoelige mond</a:t>
            </a:r>
          </a:p>
          <a:p>
            <a:r>
              <a:rPr lang="nl-NL" dirty="0"/>
              <a:t>Roodgekleurd slijmvlies</a:t>
            </a:r>
          </a:p>
          <a:p>
            <a:r>
              <a:rPr lang="nl-NL" dirty="0"/>
              <a:t>Bloedingen in de mond</a:t>
            </a:r>
          </a:p>
          <a:p>
            <a:r>
              <a:rPr lang="nl-NL" dirty="0"/>
              <a:t>Blaasjes en kloofjes</a:t>
            </a:r>
          </a:p>
          <a:p>
            <a:r>
              <a:rPr lang="nl-NL" dirty="0"/>
              <a:t>Ontstoken tandvlees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r>
              <a:rPr lang="nl-NL" dirty="0"/>
              <a:t>Spoelen met zoutoplossing </a:t>
            </a:r>
          </a:p>
          <a:p>
            <a:r>
              <a:rPr lang="nl-NL" dirty="0"/>
              <a:t>Kamillethee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359465"/>
            <a:ext cx="8856984" cy="1143000"/>
          </a:xfrm>
        </p:spPr>
        <p:txBody>
          <a:bodyPr>
            <a:normAutofit/>
          </a:bodyPr>
          <a:lstStyle/>
          <a:p>
            <a:r>
              <a:rPr lang="nl-NL" dirty="0"/>
              <a:t>Aandoeningen mond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AD56C1-627F-4FCB-9ADA-33AAE8F10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40" y="1688123"/>
            <a:ext cx="3516923" cy="19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7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D4602AA-4285-467D-B4AD-7D1A13DD4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Slokdarmkanker</a:t>
            </a:r>
            <a:r>
              <a:rPr lang="nl-NL" dirty="0"/>
              <a:t> (</a:t>
            </a:r>
            <a:r>
              <a:rPr lang="nl-NL" dirty="0" err="1"/>
              <a:t>oesofaguscarcinoom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pPr marL="0" indent="0">
              <a:buNone/>
            </a:pPr>
            <a:r>
              <a:rPr lang="nl-NL" dirty="0"/>
              <a:t>Niet bekend</a:t>
            </a:r>
          </a:p>
          <a:p>
            <a:pPr marL="0" indent="0">
              <a:buNone/>
            </a:pPr>
            <a:r>
              <a:rPr lang="nl-NL" dirty="0"/>
              <a:t>Belangrijke rol:</a:t>
            </a:r>
          </a:p>
          <a:p>
            <a:r>
              <a:rPr lang="nl-NL" dirty="0"/>
              <a:t>Alcohol</a:t>
            </a:r>
          </a:p>
          <a:p>
            <a:r>
              <a:rPr lang="nl-NL" dirty="0"/>
              <a:t>Overgewicht</a:t>
            </a:r>
          </a:p>
          <a:p>
            <a:r>
              <a:rPr lang="nl-NL" dirty="0"/>
              <a:t>Roken</a:t>
            </a:r>
          </a:p>
          <a:p>
            <a:r>
              <a:rPr lang="nl-NL" dirty="0"/>
              <a:t>Langdurig brandend maagzuur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EFCB56-DA61-4A8D-B3D3-4ABCFF50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slokdarm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AE8F80-4879-49E9-AFD5-193A59F00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36" y="2856589"/>
            <a:ext cx="4067087" cy="25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40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15FA41-BE8A-4B43-98CA-AEBD7AD75C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87E36D-3E93-40F9-8978-6C18BC849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E97072-1274-4D1E-B9E9-625DCD8AA4D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1356</Words>
  <Application>Microsoft Office PowerPoint</Application>
  <PresentationFormat>Diavoorstelling (4:3)</PresentationFormat>
  <Paragraphs>462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5" baseType="lpstr">
      <vt:lpstr>Calibri</vt:lpstr>
      <vt:lpstr>Constantia</vt:lpstr>
      <vt:lpstr>Wingdings 2</vt:lpstr>
      <vt:lpstr>Stroom</vt:lpstr>
      <vt:lpstr>GZK2 Les 6 Aandoeningen aan het spijsverteringsstelsel </vt:lpstr>
      <vt:lpstr>Inhoud</vt:lpstr>
      <vt:lpstr>Terugblik op de vorige les</vt:lpstr>
      <vt:lpstr>Onderzoeksmethodes spijsverteringsstelsel</vt:lpstr>
      <vt:lpstr>Breuken</vt:lpstr>
      <vt:lpstr>Middenrifbreuk</vt:lpstr>
      <vt:lpstr>Aandoeningen mond</vt:lpstr>
      <vt:lpstr>Aandoeningen mond</vt:lpstr>
      <vt:lpstr>Aandoeningen slokdarm</vt:lpstr>
      <vt:lpstr>Aandoeningen slokdarm</vt:lpstr>
      <vt:lpstr>Aandoeningen maag</vt:lpstr>
      <vt:lpstr>Aandoeningen maag</vt:lpstr>
      <vt:lpstr>Aandoeningen maag</vt:lpstr>
      <vt:lpstr>Aandoeningen maag</vt:lpstr>
      <vt:lpstr>Aandoeningen maag</vt:lpstr>
      <vt:lpstr>Aandoeningen maag</vt:lpstr>
      <vt:lpstr>Opdracht</vt:lpstr>
      <vt:lpstr>Pathologie</vt:lpstr>
      <vt:lpstr>Aandoeningen darmen</vt:lpstr>
      <vt:lpstr>Aandoening darmen</vt:lpstr>
      <vt:lpstr>Aandoening darmen</vt:lpstr>
      <vt:lpstr>Aandoening darmen</vt:lpstr>
      <vt:lpstr>Aandoening darmen</vt:lpstr>
      <vt:lpstr>Aandoening darmen</vt:lpstr>
      <vt:lpstr>Aandoening darmen</vt:lpstr>
      <vt:lpstr>Aandoening darmen</vt:lpstr>
      <vt:lpstr>Aandoening darmen</vt:lpstr>
      <vt:lpstr>Aandoening darmen</vt:lpstr>
      <vt:lpstr>Aandoening darmen</vt:lpstr>
      <vt:lpstr>Aandoening darmen</vt:lpstr>
      <vt:lpstr>Aandoening darmen</vt:lpstr>
      <vt:lpstr>Aandoening darmen</vt:lpstr>
      <vt:lpstr>Aandoening darmen</vt:lpstr>
      <vt:lpstr>Aandoeningen lever</vt:lpstr>
      <vt:lpstr>Aandoeningen lever</vt:lpstr>
      <vt:lpstr>Aandoeningen lever</vt:lpstr>
      <vt:lpstr>Aandoeningen lever</vt:lpstr>
      <vt:lpstr>Aandoeningen lever</vt:lpstr>
      <vt:lpstr>Aandoeningen alvleesklier</vt:lpstr>
      <vt:lpstr>Aandoeningen alvleesklier</vt:lpstr>
      <vt:lpstr>Voor de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</dc:title>
  <dc:creator>Myream Mijnders - van Hinte</dc:creator>
  <cp:lastModifiedBy>Femke van der Wal</cp:lastModifiedBy>
  <cp:revision>34</cp:revision>
  <dcterms:modified xsi:type="dcterms:W3CDTF">2020-10-29T10:16:35Z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